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89" r:id="rId2"/>
    <p:sldId id="262" r:id="rId3"/>
    <p:sldId id="302" r:id="rId4"/>
    <p:sldId id="315" r:id="rId5"/>
    <p:sldId id="314" r:id="rId6"/>
    <p:sldId id="318" r:id="rId7"/>
    <p:sldId id="31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7C"/>
    <a:srgbClr val="000000"/>
    <a:srgbClr val="419BD3"/>
    <a:srgbClr val="009ACE"/>
    <a:srgbClr val="E4F2F8"/>
    <a:srgbClr val="D1E7EF"/>
    <a:srgbClr val="BFE0EE"/>
    <a:srgbClr val="C00D1E"/>
    <a:srgbClr val="838383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1"/>
    <p:restoredTop sz="84565" autoAdjust="0"/>
  </p:normalViewPr>
  <p:slideViewPr>
    <p:cSldViewPr snapToGrid="0" snapToObjects="1">
      <p:cViewPr varScale="1">
        <p:scale>
          <a:sx n="100" d="100"/>
          <a:sy n="100" d="100"/>
        </p:scale>
        <p:origin x="1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564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27AE7-EBBA-3B46-A62D-A1FCCBD82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6565-0B3A-F54D-A0F8-00B9C7B200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1DBD-9FD6-6A45-9ABB-BCA8406B201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696465-4202-D948-9244-A3AA3C3692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14B0-EA45-EE40-AB13-4AA29EA130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7C5F-33A9-AC45-8974-CE26FF22D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8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AA41-EF54-314A-80EC-C2E05FA693EE}" type="datetimeFigureOut">
              <a:rPr lang="en-US" smtClean="0"/>
              <a:t>6/25/23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34C94-B050-584A-A843-DB996954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6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27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72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90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586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4EA7E-1DB2-EC43-8BF6-7C9408FCE687}"/>
              </a:ext>
            </a:extLst>
          </p:cNvPr>
          <p:cNvSpPr txBox="1"/>
          <p:nvPr userDrawn="1"/>
        </p:nvSpPr>
        <p:spPr>
          <a:xfrm>
            <a:off x="11245174" y="6310009"/>
            <a:ext cx="583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4000DE4-E59E-D941-A73A-4F15C03D18BA}" type="slidenum">
              <a:rPr lang="en-US" sz="1400" b="0" i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‹#›</a:t>
            </a:fld>
            <a:endParaRPr lang="en-US" sz="1400" b="0" i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975DF16-5712-5B4F-83C4-2C7B0C15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9225A-8E8C-C14A-8BB7-A675BDF75A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841770"/>
            <a:ext cx="11360359" cy="434502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>
                <a:solidFill>
                  <a:srgbClr val="838383"/>
                </a:solidFill>
              </a:defRPr>
            </a:lvl2pPr>
            <a:lvl3pPr>
              <a:defRPr sz="1600">
                <a:solidFill>
                  <a:srgbClr val="838383"/>
                </a:solidFill>
              </a:defRPr>
            </a:lvl3pPr>
            <a:lvl4pPr>
              <a:defRPr sz="1400">
                <a:solidFill>
                  <a:srgbClr val="838383"/>
                </a:solidFill>
              </a:defRPr>
            </a:lvl4pPr>
            <a:lvl5pPr>
              <a:defRPr sz="1400">
                <a:solidFill>
                  <a:srgbClr val="83838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242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AA5899-5BCF-B446-A5F3-24E28B55DA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50FBA-E366-5946-9789-3C67C925F7EE}"/>
              </a:ext>
            </a:extLst>
          </p:cNvPr>
          <p:cNvSpPr/>
          <p:nvPr userDrawn="1"/>
        </p:nvSpPr>
        <p:spPr>
          <a:xfrm>
            <a:off x="0" y="0"/>
            <a:ext cx="12192000" cy="3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0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89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-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15439"/>
            <a:ext cx="6619875" cy="590931"/>
          </a:xfrm>
        </p:spPr>
        <p:txBody>
          <a:bodyPr wrap="square" lIns="0" anchor="t" anchorCtr="0">
            <a:sp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21841"/>
            <a:ext cx="6619875" cy="397032"/>
          </a:xfrm>
        </p:spPr>
        <p:txBody>
          <a:bodyPr wrap="square" lIns="0">
            <a:sp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24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A2E7FE-C0CB-8A49-BB89-B8B0F4AE6B09}"/>
              </a:ext>
            </a:extLst>
          </p:cNvPr>
          <p:cNvSpPr/>
          <p:nvPr userDrawn="1"/>
        </p:nvSpPr>
        <p:spPr>
          <a:xfrm>
            <a:off x="0" y="0"/>
            <a:ext cx="2055377" cy="6846725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7" t="7433" r="37" b="2066"/>
          <a:stretch/>
        </p:blipFill>
        <p:spPr>
          <a:xfrm>
            <a:off x="1905005" y="8092"/>
            <a:ext cx="10286995" cy="684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842EC-47B6-134C-A69F-A19DDE80BCBF}"/>
              </a:ext>
            </a:extLst>
          </p:cNvPr>
          <p:cNvSpPr/>
          <p:nvPr userDrawn="1"/>
        </p:nvSpPr>
        <p:spPr>
          <a:xfrm>
            <a:off x="1865888" y="3183"/>
            <a:ext cx="10326112" cy="255761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7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31C49-C0D7-204F-8E26-925085D346BF}"/>
              </a:ext>
            </a:extLst>
          </p:cNvPr>
          <p:cNvSpPr/>
          <p:nvPr userDrawn="1"/>
        </p:nvSpPr>
        <p:spPr>
          <a:xfrm>
            <a:off x="0" y="0"/>
            <a:ext cx="2905041" cy="6857998"/>
          </a:xfrm>
          <a:prstGeom prst="rect">
            <a:avLst/>
          </a:prstGeom>
          <a:solidFill>
            <a:srgbClr val="A13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3" t="7127" r="13759"/>
          <a:stretch/>
        </p:blipFill>
        <p:spPr>
          <a:xfrm>
            <a:off x="2827360" y="0"/>
            <a:ext cx="9364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02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9F179-20F8-A64C-9AF4-48C4EC39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B2A6-A7B6-E342-912C-107D9BB81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727" y="1825625"/>
            <a:ext cx="11360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E687-0F05-F848-8D8D-351C6D44A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3155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51438D-2267-B84B-B0A9-82777966F6E8}"/>
              </a:ext>
            </a:extLst>
          </p:cNvPr>
          <p:cNvSpPr/>
          <p:nvPr/>
        </p:nvSpPr>
        <p:spPr>
          <a:xfrm>
            <a:off x="0" y="0"/>
            <a:ext cx="12192000" cy="181669"/>
          </a:xfrm>
          <a:prstGeom prst="rect">
            <a:avLst/>
          </a:prstGeom>
          <a:solidFill>
            <a:srgbClr val="005A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6" r:id="rId3"/>
    <p:sldLayoutId id="2147483672" r:id="rId4"/>
    <p:sldLayoutId id="2147483673" r:id="rId5"/>
    <p:sldLayoutId id="2147483674" r:id="rId6"/>
    <p:sldLayoutId id="2147483675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15A7C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rgbClr val="343741"/>
          </a:solidFill>
          <a:latin typeface="Open Sans Semibold" panose="020B0606030504020204" pitchFamily="34" charset="0"/>
          <a:ea typeface="Open Sans Semibold" panose="020B0606030504020204" pitchFamily="34" charset="0"/>
          <a:cs typeface="Open Sans Semibold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04957794-55F9-3769-EB78-361ABBD6AA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anchor="b">
            <a:normAutofit/>
          </a:bodyPr>
          <a:lstStyle/>
          <a:p>
            <a:r>
              <a:rPr lang="en-US" dirty="0"/>
              <a:t>JNCIS-ENT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FBFBEAA-A8B9-6495-92A4-2025DFF860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7073900" cy="1655762"/>
          </a:xfrm>
        </p:spPr>
        <p:txBody>
          <a:bodyPr>
            <a:normAutofit/>
          </a:bodyPr>
          <a:lstStyle/>
          <a:p>
            <a:r>
              <a:rPr lang="en-US" b="0" dirty="0"/>
              <a:t>Intermediate System to Intermediate System (IS-IS)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2F6CC-FA65-1BBE-9469-1B7F2766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10312"/>
            <a:ext cx="315548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1C561-8755-4204-8855-F23ADD78FEEF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C1B5B9-01D7-BB48-8947-D12C18194C11}"/>
              </a:ext>
            </a:extLst>
          </p:cNvPr>
          <p:cNvSpPr/>
          <p:nvPr/>
        </p:nvSpPr>
        <p:spPr>
          <a:xfrm>
            <a:off x="0" y="3448685"/>
            <a:ext cx="12192000" cy="110247"/>
          </a:xfrm>
          <a:prstGeom prst="rect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3C17-94E3-EA47-8FF7-22232238AF61}"/>
              </a:ext>
            </a:extLst>
          </p:cNvPr>
          <p:cNvSpPr txBox="1"/>
          <p:nvPr/>
        </p:nvSpPr>
        <p:spPr>
          <a:xfrm>
            <a:off x="2812913" y="3715846"/>
            <a:ext cx="8199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Operating and Troubleshooting IS-IS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A32C12-4B0D-2F4B-8A35-F4F47BAB4D03}"/>
              </a:ext>
            </a:extLst>
          </p:cNvPr>
          <p:cNvSpPr/>
          <p:nvPr/>
        </p:nvSpPr>
        <p:spPr>
          <a:xfrm>
            <a:off x="0" y="-17090"/>
            <a:ext cx="12192000" cy="616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38D507-3451-954E-A9EC-0EB6DFFE9EB7}"/>
              </a:ext>
            </a:extLst>
          </p:cNvPr>
          <p:cNvSpPr/>
          <p:nvPr/>
        </p:nvSpPr>
        <p:spPr>
          <a:xfrm>
            <a:off x="401262" y="2482270"/>
            <a:ext cx="1985297" cy="1985297"/>
          </a:xfrm>
          <a:prstGeom prst="ellipse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B179AA-C775-B743-89F9-9CEED84C7A53}"/>
              </a:ext>
            </a:extLst>
          </p:cNvPr>
          <p:cNvSpPr/>
          <p:nvPr/>
        </p:nvSpPr>
        <p:spPr>
          <a:xfrm>
            <a:off x="403036" y="2813199"/>
            <a:ext cx="19835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cap="all" dirty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Open Sans Semibold" panose="020B0606030504020204" pitchFamily="34" charset="0"/>
              </a:rPr>
              <a:t>5</a:t>
            </a:r>
            <a:endParaRPr lang="en-US" sz="6000" b="1" cap="all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Open Sans Semibold" panose="020B0606030504020204" pitchFamily="34" charset="0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1F96139-5015-294A-8C10-A591543DB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559" y="2695074"/>
            <a:ext cx="9805441" cy="86385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9ACE"/>
                </a:solidFill>
              </a:rPr>
              <a:t>Monitoring IS-IS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B75527-FA70-416C-4E9B-5DB9B382F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300" y="108839"/>
            <a:ext cx="4857750" cy="302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59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Interface Status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302027"/>
            <a:ext cx="9125899" cy="572493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ben@R1&gt; show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interface detail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IS-IS interface database: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ge-0/0/0.0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Index: 69, State: 0x6, Circuit id: 0x2, Circuit type: 1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LSP interval: 100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, CSNP interval: 10 s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Adjacency advertisement: Advertise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Level Adjacencies Priority Metric Hello (s) Hold (s) Designated Router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1             1       64     10     3.000        9 R1.02 (us)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lo0.0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Index: 72, State: 0x6, Circuit id: 0x1, Circuit type: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LSP interval: 100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, CSNP interval: disabled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Adjacency advertisement: Advertise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Level Adjacencies Priority Metric Hello (s) Hold (s) Designated Router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1             0       64      0 Passive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2             0       64      0 Passive</a:t>
            </a:r>
          </a:p>
          <a:p>
            <a:pPr marL="0" indent="0">
              <a:buNone/>
            </a:pP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ben@R1&gt; show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interface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IS-IS interface database: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Interface             L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CirID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Level 1 DR        Level 2 DR        L1/L2 Metric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ge-0/0/0.0            1   0x2 R1.02             Disabled               10/10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lo0.0                 0   0x1 Passive          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Passive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0/0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5C7494-57AD-D587-13F7-66849A015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1934" y="434878"/>
            <a:ext cx="4204923" cy="26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6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Adjacency Status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690689"/>
            <a:ext cx="11342325" cy="49784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ben@R1&gt;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show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adjacency</a:t>
            </a: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Interface             System         L State        Hold (secs) SNPA</a:t>
            </a: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ge-0/0/0.0            R2             1  Up                   25  50:0:0:1:0:0</a:t>
            </a:r>
          </a:p>
          <a:p>
            <a:pPr marL="0" indent="0">
              <a:buNone/>
            </a:pPr>
            <a:endParaRPr lang="en-US" sz="18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ben@R1&gt;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show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adjacency detail</a:t>
            </a: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R2</a:t>
            </a: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 Interface: ge-0/0/0.0, Level: 1, State: Up, Expires in 23 secs</a:t>
            </a: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 Priority: 64, Up/Down transitions: 3, Last transition: 00:00:26 ago</a:t>
            </a: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 Circuit type: 1, Speaks: IP, IPv6, MAC address: 50:0:0:1:0:0</a:t>
            </a: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 Topologies: Unicast</a:t>
            </a: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 Restart capable: Yes, Adjacency advertisement: Advertise</a:t>
            </a:r>
          </a:p>
          <a:p>
            <a:pPr marL="0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 LAN id: R1.02, IP addresses: 192.168.1.2</a:t>
            </a:r>
          </a:p>
        </p:txBody>
      </p:sp>
    </p:spTree>
    <p:extLst>
      <p:ext uri="{BB962C8B-B14F-4D97-AF65-F5344CB8AC3E}">
        <p14:creationId xmlns:p14="http://schemas.microsoft.com/office/powerpoint/2010/main" val="2711117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Viewing LSP Database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3DE79-80D2-BABF-220D-B13247E747D7}"/>
              </a:ext>
            </a:extLst>
          </p:cNvPr>
          <p:cNvSpPr txBox="1"/>
          <p:nvPr/>
        </p:nvSpPr>
        <p:spPr>
          <a:xfrm>
            <a:off x="405725" y="1582340"/>
            <a:ext cx="1138054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ben@R1&gt; show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database brief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IS-IS level 1 link-state database: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LSP ID                      Sequence Checksum Lifetime Attributes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R1.00-00                         0x8   0xb2b0     1058 L1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R1.02-00                         0x6   0x9990     1058 L1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R2.00-00                         0x7   0x2c33     1056 L1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3 LSPs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IS-IS level 2 link-state database: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0 LSPs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808B27-DBFF-5743-0946-C1C379BD7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800" y="3549782"/>
            <a:ext cx="4730750" cy="294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45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Viewing LSP Detailed Database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3DE79-80D2-BABF-220D-B13247E747D7}"/>
              </a:ext>
            </a:extLst>
          </p:cNvPr>
          <p:cNvSpPr txBox="1"/>
          <p:nvPr/>
        </p:nvSpPr>
        <p:spPr>
          <a:xfrm>
            <a:off x="405725" y="1582340"/>
            <a:ext cx="115709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ben@R1&gt; show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database detail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IS-IS level 1 link-state database: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R1.00-00 Sequence: 0x8, Checksum: 0xb2b0, Lifetime: 865 secs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IS neighbor: R1.02                         Metric:       10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IP prefix: 192.168.1.0/24                  Metric:       10 Internal Up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R1.02-00 Sequence: 0x6, Checksum: 0x9990, Lifetime: 865 secs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IS neighbor: R1.00                         Metric:        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IS neighbor: R2.00                         Metric:        0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R2.00-00 Sequence: 0x7, Checksum: 0x2c33, Lifetime: 863 secs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IS neighbor: R1.02                         Metric:       10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IP prefix: 192.168.1.0/24                  Metric:       10 Internal Up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IS-IS level 2 link-state database:</a:t>
            </a:r>
          </a:p>
        </p:txBody>
      </p:sp>
    </p:spTree>
    <p:extLst>
      <p:ext uri="{BB962C8B-B14F-4D97-AF65-F5344CB8AC3E}">
        <p14:creationId xmlns:p14="http://schemas.microsoft.com/office/powerpoint/2010/main" val="2715236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IS-IS Statistics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87193" y="1385889"/>
            <a:ext cx="11641130" cy="547211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ben@R2&gt; show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statistics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IS-IS statistics for R2: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PDU type       Received    Processed        Drops         Sent      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Rexmit</a:t>
            </a: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LSP                 164          164            0          326           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IIH               16239            8            0        48753           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CSNP                  0            0            0        14600           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PSNP                  0            0            0            0           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Unknown               0            0            0            0           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Totals            16403          172            0        63679            0</a:t>
            </a:r>
          </a:p>
          <a:p>
            <a:pPr marL="0" indent="0">
              <a:buNone/>
            </a:pP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Total packets received: 16403 Sent: 63679</a:t>
            </a:r>
          </a:p>
          <a:p>
            <a:pPr marL="0" indent="0">
              <a:buNone/>
            </a:pP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SNP queue length: 0 Drops: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LSP queue length: 0 Drops: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SPF runs: 166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Flex Algo Full SPF runs: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Flex Algo Partial SPF runs: 0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Fragments rebuilt: 328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LSP regenerations: 322</a:t>
            </a:r>
          </a:p>
          <a:p>
            <a:pPr marL="0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Purges initiated: 0</a:t>
            </a:r>
          </a:p>
        </p:txBody>
      </p:sp>
    </p:spTree>
    <p:extLst>
      <p:ext uri="{BB962C8B-B14F-4D97-AF65-F5344CB8AC3E}">
        <p14:creationId xmlns:p14="http://schemas.microsoft.com/office/powerpoint/2010/main" val="2872817769"/>
      </p:ext>
    </p:extLst>
  </p:cSld>
  <p:clrMapOvr>
    <a:masterClrMapping/>
  </p:clrMapOvr>
</p:sld>
</file>

<file path=ppt/theme/theme1.xml><?xml version="1.0" encoding="utf-8"?>
<a:theme xmlns:a="http://schemas.openxmlformats.org/drawingml/2006/main" name="InfoSec Institute">
  <a:themeElements>
    <a:clrScheme name="InfoSec Institute 1">
      <a:dk1>
        <a:srgbClr val="333641"/>
      </a:dk1>
      <a:lt1>
        <a:srgbClr val="FFFFFF"/>
      </a:lt1>
      <a:dk2>
        <a:srgbClr val="858891"/>
      </a:dk2>
      <a:lt2>
        <a:srgbClr val="F0F2F1"/>
      </a:lt2>
      <a:accent1>
        <a:srgbClr val="00A4B8"/>
      </a:accent1>
      <a:accent2>
        <a:srgbClr val="58B846"/>
      </a:accent2>
      <a:accent3>
        <a:srgbClr val="FFD500"/>
      </a:accent3>
      <a:accent4>
        <a:srgbClr val="F58025"/>
      </a:accent4>
      <a:accent5>
        <a:srgbClr val="00A780"/>
      </a:accent5>
      <a:accent6>
        <a:srgbClr val="A2228E"/>
      </a:accent6>
      <a:hlink>
        <a:srgbClr val="005A7C"/>
      </a:hlink>
      <a:folHlink>
        <a:srgbClr val="00A4B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ec Institute" id="{D0BA2A61-823F-DB45-9D22-8E45F7A1409F}" vid="{1161D25B-A639-B744-B661-5060476BF3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39187</TotalTime>
  <Words>580</Words>
  <Application>Microsoft Macintosh PowerPoint</Application>
  <PresentationFormat>Widescreen</PresentationFormat>
  <Paragraphs>98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Courier New</vt:lpstr>
      <vt:lpstr>Open Sans</vt:lpstr>
      <vt:lpstr>Open Sans Semibold</vt:lpstr>
      <vt:lpstr>Roboto Slab</vt:lpstr>
      <vt:lpstr>InfoSec Institute</vt:lpstr>
      <vt:lpstr>JNCIS-ENT</vt:lpstr>
      <vt:lpstr>Monitoring IS-IS</vt:lpstr>
      <vt:lpstr>Interface Status</vt:lpstr>
      <vt:lpstr>Adjacency Status</vt:lpstr>
      <vt:lpstr>Viewing LSP Database</vt:lpstr>
      <vt:lpstr>Viewing LSP Detailed Database</vt:lpstr>
      <vt:lpstr>IS-IS Statistics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Waller</dc:creator>
  <cp:lastModifiedBy>Ben Jacobson</cp:lastModifiedBy>
  <cp:revision>128</cp:revision>
  <dcterms:created xsi:type="dcterms:W3CDTF">2019-02-27T16:42:59Z</dcterms:created>
  <dcterms:modified xsi:type="dcterms:W3CDTF">2023-06-25T17:11:52Z</dcterms:modified>
</cp:coreProperties>
</file>

<file path=docProps/thumbnail.jpeg>
</file>